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0275213" cy="42803763"/>
  <p:notesSz cx="6858000" cy="9144000"/>
  <p:defaultTextStyle>
    <a:defPPr>
      <a:defRPr lang="da-DK"/>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8353"/>
    <a:srgbClr val="272B39"/>
    <a:srgbClr val="4453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570"/>
    <p:restoredTop sz="94601"/>
  </p:normalViewPr>
  <p:slideViewPr>
    <p:cSldViewPr snapToGrid="0" snapToObjects="1">
      <p:cViewPr>
        <p:scale>
          <a:sx n="34" d="100"/>
          <a:sy n="34" d="100"/>
        </p:scale>
        <p:origin x="7040"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2299E-5974-F94F-B31D-4236670E9E5B}" type="datetimeFigureOut">
              <a:rPr lang="da-DK" smtClean="0"/>
              <a:t>09.06.2023</a:t>
            </a:fld>
            <a:endParaRPr lang="da-DK"/>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9D653A-EF4B-FC40-AE8F-C14093CDFFB0}" type="slidenum">
              <a:rPr lang="da-DK" smtClean="0"/>
              <a:t>‹#›</a:t>
            </a:fld>
            <a:endParaRPr lang="da-DK"/>
          </a:p>
        </p:txBody>
      </p:sp>
    </p:spTree>
    <p:extLst>
      <p:ext uri="{BB962C8B-B14F-4D97-AF65-F5344CB8AC3E}">
        <p14:creationId xmlns:p14="http://schemas.microsoft.com/office/powerpoint/2010/main" val="1138092402"/>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19D653A-EF4B-FC40-AE8F-C14093CDFFB0}" type="slidenum">
              <a:rPr lang="da-DK" smtClean="0"/>
              <a:t>1</a:t>
            </a:fld>
            <a:endParaRPr lang="da-DK"/>
          </a:p>
        </p:txBody>
      </p:sp>
    </p:spTree>
    <p:extLst>
      <p:ext uri="{BB962C8B-B14F-4D97-AF65-F5344CB8AC3E}">
        <p14:creationId xmlns:p14="http://schemas.microsoft.com/office/powerpoint/2010/main" val="986639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048407-E286-D04A-BEB6-B0B898D14A2D}" type="datetimeFigureOut">
              <a:rPr lang="da-DK" smtClean="0"/>
              <a:t>09.06.2023</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90438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048407-E286-D04A-BEB6-B0B898D14A2D}" type="datetimeFigureOut">
              <a:rPr lang="da-DK" smtClean="0"/>
              <a:t>09.06.2023</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690843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048407-E286-D04A-BEB6-B0B898D14A2D}" type="datetimeFigureOut">
              <a:rPr lang="da-DK" smtClean="0"/>
              <a:t>09.06.2023</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098322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048407-E286-D04A-BEB6-B0B898D14A2D}" type="datetimeFigureOut">
              <a:rPr lang="da-DK" smtClean="0"/>
              <a:t>09.06.2023</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0508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048407-E286-D04A-BEB6-B0B898D14A2D}" type="datetimeFigureOut">
              <a:rPr lang="da-DK" smtClean="0"/>
              <a:t>09.06.2023</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2159304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048407-E286-D04A-BEB6-B0B898D14A2D}" type="datetimeFigureOut">
              <a:rPr lang="da-DK" smtClean="0"/>
              <a:t>09.06.2023</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42712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048407-E286-D04A-BEB6-B0B898D14A2D}" type="datetimeFigureOut">
              <a:rPr lang="da-DK" smtClean="0"/>
              <a:t>09.06.2023</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485432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048407-E286-D04A-BEB6-B0B898D14A2D}" type="datetimeFigureOut">
              <a:rPr lang="da-DK" smtClean="0"/>
              <a:t>09.06.2023</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201542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048407-E286-D04A-BEB6-B0B898D14A2D}" type="datetimeFigureOut">
              <a:rPr lang="da-DK" smtClean="0"/>
              <a:t>09.06.2023</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194381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48407-E286-D04A-BEB6-B0B898D14A2D}" type="datetimeFigureOut">
              <a:rPr lang="da-DK" smtClean="0"/>
              <a:t>09.06.2023</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093058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99048407-E286-D04A-BEB6-B0B898D14A2D}" type="datetimeFigureOut">
              <a:rPr lang="da-DK" smtClean="0"/>
              <a:t>09.06.2023</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35EB898-3034-1642-B693-3B3CE379EE74}" type="slidenum">
              <a:rPr lang="da-DK" smtClean="0"/>
              <a:t>‹#›</a:t>
            </a:fld>
            <a:endParaRPr lang="da-DK"/>
          </a:p>
        </p:txBody>
      </p:sp>
    </p:spTree>
    <p:extLst>
      <p:ext uri="{BB962C8B-B14F-4D97-AF65-F5344CB8AC3E}">
        <p14:creationId xmlns:p14="http://schemas.microsoft.com/office/powerpoint/2010/main" val="3308561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99048407-E286-D04A-BEB6-B0B898D14A2D}" type="datetimeFigureOut">
              <a:rPr lang="da-DK" smtClean="0"/>
              <a:t>09.06.2023</a:t>
            </a:fld>
            <a:endParaRPr lang="da-DK"/>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C35EB898-3034-1642-B693-3B3CE379EE74}" type="slidenum">
              <a:rPr lang="da-DK" smtClean="0"/>
              <a:t>‹#›</a:t>
            </a:fld>
            <a:endParaRPr lang="da-DK"/>
          </a:p>
        </p:txBody>
      </p:sp>
    </p:spTree>
    <p:extLst>
      <p:ext uri="{BB962C8B-B14F-4D97-AF65-F5344CB8AC3E}">
        <p14:creationId xmlns:p14="http://schemas.microsoft.com/office/powerpoint/2010/main" val="188903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sv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FF939E6-5E29-844A-B4AE-9D88EE592CC6}"/>
              </a:ext>
            </a:extLst>
          </p:cNvPr>
          <p:cNvSpPr/>
          <p:nvPr/>
        </p:nvSpPr>
        <p:spPr>
          <a:xfrm>
            <a:off x="1" y="57766"/>
            <a:ext cx="30275212" cy="42803763"/>
          </a:xfrm>
          <a:prstGeom prst="rect">
            <a:avLst/>
          </a:prstGeom>
          <a:solidFill>
            <a:srgbClr val="272B39"/>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6914B18-B5C0-9640-9816-643BB0227E42}"/>
              </a:ext>
            </a:extLst>
          </p:cNvPr>
          <p:cNvSpPr/>
          <p:nvPr/>
        </p:nvSpPr>
        <p:spPr>
          <a:xfrm>
            <a:off x="884903" y="1238866"/>
            <a:ext cx="28434891" cy="2222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latin typeface="Avenir Roman" panose="02000503020000020003" pitchFamily="2" charset="0"/>
              </a:rPr>
              <a:t>ANION-CATION CONTRAST IN SOLUTE SOLVATON</a:t>
            </a:r>
          </a:p>
        </p:txBody>
      </p:sp>
      <p:sp>
        <p:nvSpPr>
          <p:cNvPr id="5" name="Rectangle 4">
            <a:extLst>
              <a:ext uri="{FF2B5EF4-FFF2-40B4-BE49-F238E27FC236}">
                <a16:creationId xmlns:a16="http://schemas.microsoft.com/office/drawing/2014/main" id="{917E457D-B037-784C-893B-029A6EBD7238}"/>
              </a:ext>
            </a:extLst>
          </p:cNvPr>
          <p:cNvSpPr/>
          <p:nvPr/>
        </p:nvSpPr>
        <p:spPr>
          <a:xfrm>
            <a:off x="884900" y="5658118"/>
            <a:ext cx="28434891" cy="2523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u="sng" dirty="0">
                <a:latin typeface="Avenir Roman" panose="02000503020000020003" pitchFamily="2" charset="0"/>
              </a:rPr>
              <a:t>Dr. Stefan Hervø-Hansen</a:t>
            </a:r>
            <a:r>
              <a:rPr lang="en-US" sz="6600" dirty="0">
                <a:latin typeface="Avenir Roman" panose="02000503020000020003" pitchFamily="2" charset="0"/>
              </a:rPr>
              <a:t>, Dr. </a:t>
            </a:r>
            <a:r>
              <a:rPr lang="en-US" sz="6600" dirty="0" err="1">
                <a:latin typeface="Avenir Roman" panose="02000503020000020003" pitchFamily="2" charset="0"/>
              </a:rPr>
              <a:t>Kento</a:t>
            </a:r>
            <a:r>
              <a:rPr lang="en-US" sz="6600" dirty="0">
                <a:latin typeface="Avenir Roman" panose="02000503020000020003" pitchFamily="2" charset="0"/>
              </a:rPr>
              <a:t> Kasahara , Dr. Nobuyuki </a:t>
            </a:r>
            <a:r>
              <a:rPr lang="en-US" sz="6600" dirty="0" err="1">
                <a:latin typeface="Avenir Roman" panose="02000503020000020003" pitchFamily="2" charset="0"/>
              </a:rPr>
              <a:t>Matubayasi</a:t>
            </a:r>
            <a:endParaRPr lang="en-US" sz="6600" dirty="0">
              <a:latin typeface="Avenir Roman" panose="02000503020000020003" pitchFamily="2" charset="0"/>
            </a:endParaRPr>
          </a:p>
          <a:p>
            <a:pPr algn="ctr"/>
            <a:r>
              <a:rPr lang="en-US" sz="6600" dirty="0">
                <a:latin typeface="Avenir Roman" panose="02000503020000020003" pitchFamily="2" charset="0"/>
              </a:rPr>
              <a:t> Graduate school of Engineering Science, Osaka University</a:t>
            </a:r>
          </a:p>
        </p:txBody>
      </p:sp>
      <p:sp>
        <p:nvSpPr>
          <p:cNvPr id="6" name="Rectangle 5">
            <a:extLst>
              <a:ext uri="{FF2B5EF4-FFF2-40B4-BE49-F238E27FC236}">
                <a16:creationId xmlns:a16="http://schemas.microsoft.com/office/drawing/2014/main" id="{38FC5724-ED70-6E4E-82A1-0D759DD4C5C9}"/>
              </a:ext>
            </a:extLst>
          </p:cNvPr>
          <p:cNvSpPr/>
          <p:nvPr/>
        </p:nvSpPr>
        <p:spPr>
          <a:xfrm>
            <a:off x="884903" y="8293169"/>
            <a:ext cx="28434891" cy="5277583"/>
          </a:xfrm>
          <a:prstGeom prst="rect">
            <a:avLst/>
          </a:prstGeom>
          <a:solidFill>
            <a:srgbClr val="44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35483F-B33E-1448-B181-EE8027596DD2}"/>
              </a:ext>
            </a:extLst>
          </p:cNvPr>
          <p:cNvSpPr/>
          <p:nvPr/>
        </p:nvSpPr>
        <p:spPr>
          <a:xfrm>
            <a:off x="884900" y="35222179"/>
            <a:ext cx="22738666" cy="7123597"/>
          </a:xfrm>
          <a:prstGeom prst="rect">
            <a:avLst/>
          </a:prstGeom>
          <a:solidFill>
            <a:srgbClr val="44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B696D8-928F-3D4D-A532-5BE8A384D948}"/>
              </a:ext>
            </a:extLst>
          </p:cNvPr>
          <p:cNvSpPr/>
          <p:nvPr/>
        </p:nvSpPr>
        <p:spPr>
          <a:xfrm>
            <a:off x="884902" y="3323656"/>
            <a:ext cx="28434891" cy="2222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0" dirty="0">
                <a:solidFill>
                  <a:srgbClr val="EF8353"/>
                </a:solidFill>
                <a:latin typeface="Avenir Roman" panose="02000503020000020003" pitchFamily="2" charset="0"/>
              </a:rPr>
              <a:t>THE EFFECT OF WATER</a:t>
            </a:r>
          </a:p>
        </p:txBody>
      </p:sp>
      <p:grpSp>
        <p:nvGrpSpPr>
          <p:cNvPr id="71" name="Group 70">
            <a:extLst>
              <a:ext uri="{FF2B5EF4-FFF2-40B4-BE49-F238E27FC236}">
                <a16:creationId xmlns:a16="http://schemas.microsoft.com/office/drawing/2014/main" id="{E3287683-20E9-7740-891D-A4E17428D21D}"/>
              </a:ext>
            </a:extLst>
          </p:cNvPr>
          <p:cNvGrpSpPr/>
          <p:nvPr/>
        </p:nvGrpSpPr>
        <p:grpSpPr>
          <a:xfrm>
            <a:off x="23623566" y="35995776"/>
            <a:ext cx="6350000" cy="6350000"/>
            <a:chOff x="23980877" y="35505921"/>
            <a:chExt cx="6350000" cy="6350000"/>
          </a:xfrm>
        </p:grpSpPr>
        <p:sp>
          <p:nvSpPr>
            <p:cNvPr id="18" name="Rectangle 17">
              <a:extLst>
                <a:ext uri="{FF2B5EF4-FFF2-40B4-BE49-F238E27FC236}">
                  <a16:creationId xmlns:a16="http://schemas.microsoft.com/office/drawing/2014/main" id="{CEDDFB89-670F-D74B-A696-5414AB2F9552}"/>
                </a:ext>
              </a:extLst>
            </p:cNvPr>
            <p:cNvSpPr/>
            <p:nvPr/>
          </p:nvSpPr>
          <p:spPr>
            <a:xfrm>
              <a:off x="24573122" y="35505921"/>
              <a:ext cx="5166911" cy="6350000"/>
            </a:xfrm>
            <a:prstGeom prst="rect">
              <a:avLst/>
            </a:prstGeom>
            <a:solidFill>
              <a:srgbClr val="44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CBEF3FD-6E8D-2249-9E80-1D7DE8CA21DE}"/>
                </a:ext>
              </a:extLst>
            </p:cNvPr>
            <p:cNvPicPr>
              <a:picLocks noChangeAspect="1"/>
            </p:cNvPicPr>
            <p:nvPr/>
          </p:nvPicPr>
          <p:blipFill>
            <a:blip r:embed="rId3"/>
            <a:stretch>
              <a:fillRect/>
            </a:stretch>
          </p:blipFill>
          <p:spPr>
            <a:xfrm>
              <a:off x="23980877" y="35505921"/>
              <a:ext cx="6350000" cy="6350000"/>
            </a:xfrm>
            <a:prstGeom prst="rect">
              <a:avLst/>
            </a:prstGeom>
          </p:spPr>
        </p:pic>
      </p:grpSp>
      <p:sp>
        <p:nvSpPr>
          <p:cNvPr id="19" name="TextBox 18">
            <a:extLst>
              <a:ext uri="{FF2B5EF4-FFF2-40B4-BE49-F238E27FC236}">
                <a16:creationId xmlns:a16="http://schemas.microsoft.com/office/drawing/2014/main" id="{367EB92E-7DA7-0546-9490-CF1492FEF713}"/>
              </a:ext>
            </a:extLst>
          </p:cNvPr>
          <p:cNvSpPr txBox="1"/>
          <p:nvPr/>
        </p:nvSpPr>
        <p:spPr>
          <a:xfrm>
            <a:off x="2240204" y="8415475"/>
            <a:ext cx="26284713" cy="5078313"/>
          </a:xfrm>
          <a:prstGeom prst="rect">
            <a:avLst/>
          </a:prstGeom>
          <a:noFill/>
        </p:spPr>
        <p:txBody>
          <a:bodyPr wrap="square" rtlCol="0">
            <a:spAutoFit/>
          </a:bodyPr>
          <a:lstStyle/>
          <a:p>
            <a:pPr algn="just"/>
            <a:r>
              <a:rPr lang="en-US" sz="4400" b="1" dirty="0">
                <a:solidFill>
                  <a:schemeClr val="bg1"/>
                </a:solidFill>
                <a:latin typeface="Avenir Roman" panose="02000503020000020003" pitchFamily="2" charset="0"/>
              </a:rPr>
              <a:t>Background</a:t>
            </a:r>
          </a:p>
          <a:p>
            <a:pPr algn="just"/>
            <a:r>
              <a:rPr lang="en-US" sz="4000" dirty="0">
                <a:solidFill>
                  <a:schemeClr val="bg1"/>
                </a:solidFill>
                <a:latin typeface="Avenir Roman" panose="02000503020000020003" pitchFamily="2" charset="0"/>
              </a:rPr>
              <a:t>Water is a truly remarkable liquid substance in our world due to its striking properties ensuring life on earth as we know it and setting it side from other liquids. For this reason water is indubitably the most studied liquid ever. Since the early 1900s the ion attributes </a:t>
            </a:r>
            <a:r>
              <a:rPr lang="en-US" sz="4000" i="1" dirty="0" err="1">
                <a:solidFill>
                  <a:schemeClr val="bg1"/>
                </a:solidFill>
                <a:latin typeface="Avenir Roman" panose="02000503020000020003" pitchFamily="2" charset="0"/>
              </a:rPr>
              <a:t>chaotropic</a:t>
            </a:r>
            <a:r>
              <a:rPr lang="en-US" sz="4000" i="1" dirty="0">
                <a:solidFill>
                  <a:schemeClr val="bg1"/>
                </a:solidFill>
                <a:latin typeface="Avenir Roman" panose="02000503020000020003" pitchFamily="2" charset="0"/>
              </a:rPr>
              <a:t> </a:t>
            </a:r>
            <a:r>
              <a:rPr lang="en-US" sz="4000" dirty="0">
                <a:solidFill>
                  <a:schemeClr val="bg1"/>
                </a:solidFill>
                <a:latin typeface="Avenir Roman" panose="02000503020000020003" pitchFamily="2" charset="0"/>
              </a:rPr>
              <a:t>and </a:t>
            </a:r>
            <a:r>
              <a:rPr lang="en-US" sz="4000" i="1" dirty="0" err="1">
                <a:solidFill>
                  <a:schemeClr val="bg1"/>
                </a:solidFill>
                <a:latin typeface="Avenir Roman" panose="02000503020000020003" pitchFamily="2" charset="0"/>
              </a:rPr>
              <a:t>kosmotropic</a:t>
            </a:r>
            <a:r>
              <a:rPr lang="en-US" sz="4000" dirty="0">
                <a:solidFill>
                  <a:schemeClr val="bg1"/>
                </a:solidFill>
                <a:latin typeface="Avenir Roman" panose="02000503020000020003" pitchFamily="2" charset="0"/>
              </a:rPr>
              <a:t> has been used to label ions’ </a:t>
            </a:r>
            <a:r>
              <a:rPr lang="en-US" sz="4000" dirty="0" err="1">
                <a:solidFill>
                  <a:schemeClr val="bg1"/>
                </a:solidFill>
                <a:latin typeface="Avenir Roman" panose="02000503020000020003" pitchFamily="2" charset="0"/>
              </a:rPr>
              <a:t>electrostrictive</a:t>
            </a:r>
            <a:r>
              <a:rPr lang="en-US" sz="4000" dirty="0">
                <a:solidFill>
                  <a:schemeClr val="bg1"/>
                </a:solidFill>
                <a:latin typeface="Avenir Roman" panose="02000503020000020003" pitchFamily="2" charset="0"/>
              </a:rPr>
              <a:t> effect to either increase or decrease the mean water density compared to that of neat water. Forward to the year 2003, the paper ”Negligible effects of ions on the hydrogen bond structure in liquid water” was published in </a:t>
            </a:r>
            <a:r>
              <a:rPr lang="en-US" sz="4000" i="1" dirty="0">
                <a:solidFill>
                  <a:schemeClr val="bg1"/>
                </a:solidFill>
                <a:latin typeface="Avenir Roman" panose="02000503020000020003" pitchFamily="2" charset="0"/>
              </a:rPr>
              <a:t>Science</a:t>
            </a:r>
            <a:r>
              <a:rPr lang="en-US" sz="4000" dirty="0">
                <a:solidFill>
                  <a:schemeClr val="bg1"/>
                </a:solidFill>
                <a:latin typeface="Avenir Roman" panose="02000503020000020003" pitchFamily="2" charset="0"/>
              </a:rPr>
              <a:t>. This strongly divided the scientific community, causing the water-(dis)ordering theory to fall into obscurity with instead the theory of preferential accumulation or exclusion to become more a dominant theory.</a:t>
            </a:r>
            <a:endParaRPr lang="en-US" sz="4000" i="1" dirty="0">
              <a:solidFill>
                <a:schemeClr val="bg1"/>
              </a:solidFill>
              <a:latin typeface="Avenir Roman" panose="02000503020000020003" pitchFamily="2" charset="0"/>
            </a:endParaRPr>
          </a:p>
        </p:txBody>
      </p:sp>
      <p:sp>
        <p:nvSpPr>
          <p:cNvPr id="24" name="TextBox 23">
            <a:extLst>
              <a:ext uri="{FF2B5EF4-FFF2-40B4-BE49-F238E27FC236}">
                <a16:creationId xmlns:a16="http://schemas.microsoft.com/office/drawing/2014/main" id="{2570A559-6079-7349-8FA8-5B23EA852BE1}"/>
              </a:ext>
            </a:extLst>
          </p:cNvPr>
          <p:cNvSpPr txBox="1"/>
          <p:nvPr/>
        </p:nvSpPr>
        <p:spPr>
          <a:xfrm>
            <a:off x="2240200" y="35313169"/>
            <a:ext cx="20792522" cy="6924973"/>
          </a:xfrm>
          <a:prstGeom prst="rect">
            <a:avLst/>
          </a:prstGeom>
          <a:noFill/>
        </p:spPr>
        <p:txBody>
          <a:bodyPr wrap="square" rtlCol="0">
            <a:spAutoFit/>
          </a:bodyPr>
          <a:lstStyle/>
          <a:p>
            <a:pPr algn="just"/>
            <a:r>
              <a:rPr lang="en-US" sz="4400" b="1" dirty="0">
                <a:solidFill>
                  <a:schemeClr val="bg1"/>
                </a:solidFill>
                <a:latin typeface="Avenir Roman" panose="02000503020000020003" pitchFamily="2" charset="0"/>
              </a:rPr>
              <a:t>Methodology</a:t>
            </a:r>
          </a:p>
          <a:p>
            <a:pPr algn="just"/>
            <a:r>
              <a:rPr lang="en-US" sz="4000" dirty="0">
                <a:solidFill>
                  <a:schemeClr val="bg1"/>
                </a:solidFill>
                <a:latin typeface="Avenir Roman" panose="02000503020000020003" pitchFamily="2" charset="0"/>
              </a:rPr>
              <a:t>The difference in excluded volume contribution arising from water is independent of the solute and theoretically only depends on the type of salt and water model. However in our work we have employed various solutes such as caffeine, </a:t>
            </a:r>
            <a:r>
              <a:rPr lang="en-US" sz="4000" i="1" dirty="0">
                <a:solidFill>
                  <a:schemeClr val="bg1"/>
                </a:solidFill>
                <a:latin typeface="Avenir Roman" panose="02000503020000020003" pitchFamily="2" charset="0"/>
              </a:rPr>
              <a:t>n</a:t>
            </a:r>
            <a:r>
              <a:rPr lang="en-US" sz="4000" dirty="0">
                <a:solidFill>
                  <a:schemeClr val="bg1"/>
                </a:solidFill>
                <a:latin typeface="Avenir Roman" panose="02000503020000020003" pitchFamily="2" charset="0"/>
              </a:rPr>
              <a:t>-alkanes, and </a:t>
            </a:r>
            <a:r>
              <a:rPr lang="en-US" sz="4000" i="1" dirty="0">
                <a:solidFill>
                  <a:schemeClr val="bg1"/>
                </a:solidFill>
                <a:latin typeface="Avenir Roman" panose="02000503020000020003" pitchFamily="2" charset="0"/>
              </a:rPr>
              <a:t>n</a:t>
            </a:r>
            <a:r>
              <a:rPr lang="en-US" sz="4000" dirty="0">
                <a:solidFill>
                  <a:schemeClr val="bg1"/>
                </a:solidFill>
                <a:latin typeface="Avenir Roman" panose="02000503020000020003" pitchFamily="2" charset="0"/>
              </a:rPr>
              <a:t>-alcohols.</a:t>
            </a:r>
          </a:p>
          <a:p>
            <a:pPr algn="just"/>
            <a:r>
              <a:rPr lang="en-US" sz="4000" dirty="0">
                <a:solidFill>
                  <a:schemeClr val="bg1"/>
                </a:solidFill>
                <a:latin typeface="Avenir Roman" panose="02000503020000020003" pitchFamily="2" charset="0"/>
              </a:rPr>
              <a:t>The difference in water excluded volume contribution to the </a:t>
            </a:r>
            <a:r>
              <a:rPr lang="en-US" sz="4000" dirty="0" err="1">
                <a:solidFill>
                  <a:schemeClr val="bg1"/>
                </a:solidFill>
                <a:latin typeface="Avenir Roman" panose="02000503020000020003" pitchFamily="2" charset="0"/>
              </a:rPr>
              <a:t>Setschenow</a:t>
            </a:r>
            <a:r>
              <a:rPr lang="en-US" sz="4000" dirty="0">
                <a:solidFill>
                  <a:schemeClr val="bg1"/>
                </a:solidFill>
                <a:latin typeface="Avenir Roman" panose="02000503020000020003" pitchFamily="2" charset="0"/>
              </a:rPr>
              <a:t> coefficient, </a:t>
            </a:r>
            <a:r>
              <a:rPr lang="en-US" sz="4000" i="1" dirty="0" err="1">
                <a:solidFill>
                  <a:schemeClr val="bg1"/>
                </a:solidFill>
                <a:latin typeface="Avenir Roman" panose="02000503020000020003" pitchFamily="2" charset="0"/>
              </a:rPr>
              <a:t>k</a:t>
            </a:r>
            <a:r>
              <a:rPr lang="en-US" sz="4000" i="1" baseline="-25000" dirty="0" err="1">
                <a:solidFill>
                  <a:schemeClr val="bg1"/>
                </a:solidFill>
                <a:latin typeface="Avenir Roman" panose="02000503020000020003" pitchFamily="2" charset="0"/>
              </a:rPr>
              <a:t>s</a:t>
            </a:r>
            <a:r>
              <a:rPr lang="en-US" sz="4000" baseline="30000" dirty="0" err="1">
                <a:solidFill>
                  <a:schemeClr val="bg1"/>
                </a:solidFill>
                <a:latin typeface="Avenir Roman" panose="02000503020000020003" pitchFamily="2" charset="0"/>
              </a:rPr>
              <a:t>EV</a:t>
            </a:r>
            <a:endParaRPr lang="en-US" sz="4000" baseline="30000" dirty="0">
              <a:solidFill>
                <a:schemeClr val="bg1"/>
              </a:solidFill>
              <a:latin typeface="Avenir Roman" panose="02000503020000020003" pitchFamily="2" charset="0"/>
            </a:endParaRPr>
          </a:p>
          <a:p>
            <a:pPr algn="just"/>
            <a:endParaRPr lang="en-US" sz="4000" dirty="0">
              <a:solidFill>
                <a:schemeClr val="bg1"/>
              </a:solidFill>
              <a:latin typeface="Avenir Roman" panose="02000503020000020003" pitchFamily="2" charset="0"/>
            </a:endParaRPr>
          </a:p>
          <a:p>
            <a:pPr algn="just"/>
            <a:endParaRPr lang="en-US" sz="4000" dirty="0">
              <a:solidFill>
                <a:schemeClr val="bg1"/>
              </a:solidFill>
              <a:latin typeface="Avenir Roman" panose="02000503020000020003" pitchFamily="2" charset="0"/>
            </a:endParaRPr>
          </a:p>
          <a:p>
            <a:pPr algn="just"/>
            <a:endParaRPr lang="en-US" sz="4000" dirty="0">
              <a:solidFill>
                <a:schemeClr val="bg1"/>
              </a:solidFill>
              <a:latin typeface="Avenir Roman" panose="02000503020000020003" pitchFamily="2" charset="0"/>
            </a:endParaRPr>
          </a:p>
          <a:p>
            <a:pPr algn="just"/>
            <a:endParaRPr lang="en-US" sz="4000" dirty="0">
              <a:solidFill>
                <a:schemeClr val="bg1"/>
              </a:solidFill>
              <a:latin typeface="Avenir Roman" panose="02000503020000020003" pitchFamily="2" charset="0"/>
            </a:endParaRPr>
          </a:p>
          <a:p>
            <a:pPr algn="just"/>
            <a:r>
              <a:rPr lang="en-US" sz="4000" dirty="0">
                <a:solidFill>
                  <a:schemeClr val="bg1"/>
                </a:solidFill>
                <a:latin typeface="Avenir Roman" panose="02000503020000020003" pitchFamily="2" charset="0"/>
              </a:rPr>
              <a:t>Here </a:t>
            </a:r>
            <a:r>
              <a:rPr lang="en-US" sz="4000" i="1" dirty="0">
                <a:solidFill>
                  <a:schemeClr val="bg1"/>
                </a:solidFill>
                <a:latin typeface="Avenir Roman" panose="02000503020000020003" pitchFamily="2" charset="0"/>
              </a:rPr>
              <a:t>   </a:t>
            </a:r>
            <a:r>
              <a:rPr lang="en-US" sz="4000" dirty="0">
                <a:solidFill>
                  <a:schemeClr val="bg1"/>
                </a:solidFill>
                <a:latin typeface="Avenir Roman" panose="02000503020000020003" pitchFamily="2" charset="0"/>
              </a:rPr>
              <a:t>is a function which includes the pair-energy and indirect part of the potential of mean force.</a:t>
            </a:r>
            <a:endParaRPr lang="en-US" sz="4000" i="1" dirty="0">
              <a:solidFill>
                <a:schemeClr val="bg1"/>
              </a:solidFill>
              <a:latin typeface="Avenir Roman" panose="02000503020000020003" pitchFamily="2" charset="0"/>
            </a:endParaRPr>
          </a:p>
        </p:txBody>
      </p:sp>
      <p:grpSp>
        <p:nvGrpSpPr>
          <p:cNvPr id="32" name="Group 31">
            <a:extLst>
              <a:ext uri="{FF2B5EF4-FFF2-40B4-BE49-F238E27FC236}">
                <a16:creationId xmlns:a16="http://schemas.microsoft.com/office/drawing/2014/main" id="{E89E7430-E5DF-D440-89E6-5A75C95CA62C}"/>
              </a:ext>
            </a:extLst>
          </p:cNvPr>
          <p:cNvGrpSpPr>
            <a:grpSpLocks noChangeAspect="1"/>
          </p:cNvGrpSpPr>
          <p:nvPr/>
        </p:nvGrpSpPr>
        <p:grpSpPr>
          <a:xfrm>
            <a:off x="1096143" y="8657481"/>
            <a:ext cx="935064" cy="675562"/>
            <a:chOff x="18449999" y="23254111"/>
            <a:chExt cx="2610347" cy="1885914"/>
          </a:xfrm>
        </p:grpSpPr>
        <p:sp>
          <p:nvSpPr>
            <p:cNvPr id="31" name="Rectangle 30">
              <a:extLst>
                <a:ext uri="{FF2B5EF4-FFF2-40B4-BE49-F238E27FC236}">
                  <a16:creationId xmlns:a16="http://schemas.microsoft.com/office/drawing/2014/main" id="{14087776-D7EF-DF4D-81F6-3DFD71082178}"/>
                </a:ext>
              </a:extLst>
            </p:cNvPr>
            <p:cNvSpPr/>
            <p:nvPr/>
          </p:nvSpPr>
          <p:spPr>
            <a:xfrm rot="18958962" flipH="1">
              <a:off x="19086539" y="23594471"/>
              <a:ext cx="231721" cy="914400"/>
            </a:xfrm>
            <a:prstGeom prst="rect">
              <a:avLst/>
            </a:prstGeom>
            <a:solidFill>
              <a:schemeClr val="accent2"/>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Rectangle 29">
              <a:extLst>
                <a:ext uri="{FF2B5EF4-FFF2-40B4-BE49-F238E27FC236}">
                  <a16:creationId xmlns:a16="http://schemas.microsoft.com/office/drawing/2014/main" id="{DD1EE4C1-AC3E-DC40-A935-87C3CBA6CEB5}"/>
                </a:ext>
              </a:extLst>
            </p:cNvPr>
            <p:cNvSpPr/>
            <p:nvPr/>
          </p:nvSpPr>
          <p:spPr>
            <a:xfrm rot="2641038">
              <a:off x="20087694" y="23712933"/>
              <a:ext cx="231721" cy="914400"/>
            </a:xfrm>
            <a:prstGeom prst="rect">
              <a:avLst/>
            </a:prstGeom>
            <a:solidFill>
              <a:schemeClr val="accent2"/>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A65A7DC4-ABBC-8A4A-BF8D-627532F36356}"/>
                </a:ext>
              </a:extLst>
            </p:cNvPr>
            <p:cNvSpPr>
              <a:spLocks noChangeAspect="1"/>
            </p:cNvSpPr>
            <p:nvPr/>
          </p:nvSpPr>
          <p:spPr>
            <a:xfrm>
              <a:off x="19202400" y="24068314"/>
              <a:ext cx="1071711" cy="107171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sp>
          <p:nvSpPr>
            <p:cNvPr id="28" name="Oval 27">
              <a:extLst>
                <a:ext uri="{FF2B5EF4-FFF2-40B4-BE49-F238E27FC236}">
                  <a16:creationId xmlns:a16="http://schemas.microsoft.com/office/drawing/2014/main" id="{ADDB655E-AA17-E642-95A1-181EF564B14A}"/>
                </a:ext>
              </a:extLst>
            </p:cNvPr>
            <p:cNvSpPr>
              <a:spLocks noChangeAspect="1"/>
            </p:cNvSpPr>
            <p:nvPr/>
          </p:nvSpPr>
          <p:spPr>
            <a:xfrm>
              <a:off x="18449999" y="23254111"/>
              <a:ext cx="752401" cy="75240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sp>
          <p:nvSpPr>
            <p:cNvPr id="29" name="Oval 28">
              <a:extLst>
                <a:ext uri="{FF2B5EF4-FFF2-40B4-BE49-F238E27FC236}">
                  <a16:creationId xmlns:a16="http://schemas.microsoft.com/office/drawing/2014/main" id="{D737B099-3B1F-6941-87AF-92C48F0A6CB8}"/>
                </a:ext>
              </a:extLst>
            </p:cNvPr>
            <p:cNvSpPr>
              <a:spLocks noChangeAspect="1"/>
            </p:cNvSpPr>
            <p:nvPr/>
          </p:nvSpPr>
          <p:spPr>
            <a:xfrm>
              <a:off x="20307945" y="23254111"/>
              <a:ext cx="752401" cy="75240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grpSp>
      <p:sp>
        <p:nvSpPr>
          <p:cNvPr id="41" name="Rectangle 40">
            <a:extLst>
              <a:ext uri="{FF2B5EF4-FFF2-40B4-BE49-F238E27FC236}">
                <a16:creationId xmlns:a16="http://schemas.microsoft.com/office/drawing/2014/main" id="{A7DA14BD-5F15-5045-8704-B68CF1B921B7}"/>
              </a:ext>
            </a:extLst>
          </p:cNvPr>
          <p:cNvSpPr/>
          <p:nvPr/>
        </p:nvSpPr>
        <p:spPr>
          <a:xfrm>
            <a:off x="884900" y="14276131"/>
            <a:ext cx="28434891" cy="2353991"/>
          </a:xfrm>
          <a:prstGeom prst="rect">
            <a:avLst/>
          </a:prstGeom>
          <a:solidFill>
            <a:srgbClr val="44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B6ECDD6-2ECD-EB49-BA12-7530E8A0C4D0}"/>
              </a:ext>
            </a:extLst>
          </p:cNvPr>
          <p:cNvSpPr txBox="1"/>
          <p:nvPr/>
        </p:nvSpPr>
        <p:spPr>
          <a:xfrm>
            <a:off x="2240201" y="14398437"/>
            <a:ext cx="26284713" cy="2000548"/>
          </a:xfrm>
          <a:prstGeom prst="rect">
            <a:avLst/>
          </a:prstGeom>
          <a:noFill/>
        </p:spPr>
        <p:txBody>
          <a:bodyPr wrap="square" rtlCol="0">
            <a:spAutoFit/>
          </a:bodyPr>
          <a:lstStyle/>
          <a:p>
            <a:pPr algn="just"/>
            <a:r>
              <a:rPr lang="en-US" sz="4400" b="1" dirty="0">
                <a:solidFill>
                  <a:schemeClr val="bg1"/>
                </a:solidFill>
                <a:latin typeface="Avenir Roman" panose="02000503020000020003" pitchFamily="2" charset="0"/>
              </a:rPr>
              <a:t>Question</a:t>
            </a:r>
          </a:p>
          <a:p>
            <a:pPr algn="just"/>
            <a:r>
              <a:rPr lang="en-US" sz="4000" dirty="0">
                <a:solidFill>
                  <a:schemeClr val="bg1"/>
                </a:solidFill>
                <a:latin typeface="Avenir Roman" panose="02000503020000020003" pitchFamily="2" charset="0"/>
              </a:rPr>
              <a:t>How does salt act as either a </a:t>
            </a:r>
            <a:r>
              <a:rPr lang="en-US" sz="4000" i="1" dirty="0" err="1">
                <a:solidFill>
                  <a:schemeClr val="bg1"/>
                </a:solidFill>
                <a:latin typeface="Avenir Roman" panose="02000503020000020003" pitchFamily="2" charset="0"/>
              </a:rPr>
              <a:t>chaotrope</a:t>
            </a:r>
            <a:r>
              <a:rPr lang="en-US" sz="4000" dirty="0">
                <a:solidFill>
                  <a:schemeClr val="bg1"/>
                </a:solidFill>
                <a:latin typeface="Avenir Roman" panose="02000503020000020003" pitchFamily="2" charset="0"/>
              </a:rPr>
              <a:t> or </a:t>
            </a:r>
            <a:r>
              <a:rPr lang="en-US" sz="4000" i="1" dirty="0" err="1">
                <a:solidFill>
                  <a:schemeClr val="bg1"/>
                </a:solidFill>
                <a:latin typeface="Avenir Roman" panose="02000503020000020003" pitchFamily="2" charset="0"/>
              </a:rPr>
              <a:t>kosmotrope</a:t>
            </a:r>
            <a:r>
              <a:rPr lang="en-US" sz="4000" dirty="0">
                <a:solidFill>
                  <a:schemeClr val="bg1"/>
                </a:solidFill>
                <a:latin typeface="Avenir Roman" panose="02000503020000020003" pitchFamily="2" charset="0"/>
              </a:rPr>
              <a:t> in the solvation of small solutes and over how many solvation shells are the energetics affected?</a:t>
            </a:r>
          </a:p>
        </p:txBody>
      </p:sp>
      <p:grpSp>
        <p:nvGrpSpPr>
          <p:cNvPr id="43" name="Group 42">
            <a:extLst>
              <a:ext uri="{FF2B5EF4-FFF2-40B4-BE49-F238E27FC236}">
                <a16:creationId xmlns:a16="http://schemas.microsoft.com/office/drawing/2014/main" id="{56202E65-C9D1-ED47-A9EB-823978FA4893}"/>
              </a:ext>
            </a:extLst>
          </p:cNvPr>
          <p:cNvGrpSpPr>
            <a:grpSpLocks noChangeAspect="1"/>
          </p:cNvGrpSpPr>
          <p:nvPr/>
        </p:nvGrpSpPr>
        <p:grpSpPr>
          <a:xfrm>
            <a:off x="1096140" y="14640443"/>
            <a:ext cx="935064" cy="675562"/>
            <a:chOff x="18449999" y="23254111"/>
            <a:chExt cx="2610347" cy="1885914"/>
          </a:xfrm>
        </p:grpSpPr>
        <p:sp>
          <p:nvSpPr>
            <p:cNvPr id="44" name="Rectangle 43">
              <a:extLst>
                <a:ext uri="{FF2B5EF4-FFF2-40B4-BE49-F238E27FC236}">
                  <a16:creationId xmlns:a16="http://schemas.microsoft.com/office/drawing/2014/main" id="{98671567-44EB-2D4E-9F97-8053F0810F60}"/>
                </a:ext>
              </a:extLst>
            </p:cNvPr>
            <p:cNvSpPr/>
            <p:nvPr/>
          </p:nvSpPr>
          <p:spPr>
            <a:xfrm rot="18958962" flipH="1">
              <a:off x="19086539" y="23594471"/>
              <a:ext cx="231721" cy="914400"/>
            </a:xfrm>
            <a:prstGeom prst="rect">
              <a:avLst/>
            </a:prstGeom>
            <a:solidFill>
              <a:schemeClr val="accent2"/>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Rectangle 44">
              <a:extLst>
                <a:ext uri="{FF2B5EF4-FFF2-40B4-BE49-F238E27FC236}">
                  <a16:creationId xmlns:a16="http://schemas.microsoft.com/office/drawing/2014/main" id="{D3644F08-6AEF-D043-A920-589AA0C9BAB8}"/>
                </a:ext>
              </a:extLst>
            </p:cNvPr>
            <p:cNvSpPr/>
            <p:nvPr/>
          </p:nvSpPr>
          <p:spPr>
            <a:xfrm rot="2641038">
              <a:off x="20087694" y="23712933"/>
              <a:ext cx="231721" cy="914400"/>
            </a:xfrm>
            <a:prstGeom prst="rect">
              <a:avLst/>
            </a:prstGeom>
            <a:solidFill>
              <a:schemeClr val="accent2"/>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9777EAC-E63C-2D4D-9E0F-2DBBB6DB6E99}"/>
                </a:ext>
              </a:extLst>
            </p:cNvPr>
            <p:cNvSpPr>
              <a:spLocks noChangeAspect="1"/>
            </p:cNvSpPr>
            <p:nvPr/>
          </p:nvSpPr>
          <p:spPr>
            <a:xfrm>
              <a:off x="19202400" y="24068314"/>
              <a:ext cx="1071711" cy="107171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sp>
          <p:nvSpPr>
            <p:cNvPr id="47" name="Oval 46">
              <a:extLst>
                <a:ext uri="{FF2B5EF4-FFF2-40B4-BE49-F238E27FC236}">
                  <a16:creationId xmlns:a16="http://schemas.microsoft.com/office/drawing/2014/main" id="{196E51D1-C3C4-2E43-B2D2-144809CF80DC}"/>
                </a:ext>
              </a:extLst>
            </p:cNvPr>
            <p:cNvSpPr>
              <a:spLocks noChangeAspect="1"/>
            </p:cNvSpPr>
            <p:nvPr/>
          </p:nvSpPr>
          <p:spPr>
            <a:xfrm>
              <a:off x="18449999" y="23254111"/>
              <a:ext cx="752401" cy="75240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sp>
          <p:nvSpPr>
            <p:cNvPr id="48" name="Oval 47">
              <a:extLst>
                <a:ext uri="{FF2B5EF4-FFF2-40B4-BE49-F238E27FC236}">
                  <a16:creationId xmlns:a16="http://schemas.microsoft.com/office/drawing/2014/main" id="{DF5A23A6-9B3B-BB45-9274-76C6FD4E2AB6}"/>
                </a:ext>
              </a:extLst>
            </p:cNvPr>
            <p:cNvSpPr>
              <a:spLocks noChangeAspect="1"/>
            </p:cNvSpPr>
            <p:nvPr/>
          </p:nvSpPr>
          <p:spPr>
            <a:xfrm>
              <a:off x="20307945" y="23254111"/>
              <a:ext cx="752401" cy="75240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grpSp>
      <p:sp>
        <p:nvSpPr>
          <p:cNvPr id="49" name="Rectangle 48">
            <a:extLst>
              <a:ext uri="{FF2B5EF4-FFF2-40B4-BE49-F238E27FC236}">
                <a16:creationId xmlns:a16="http://schemas.microsoft.com/office/drawing/2014/main" id="{28EEC0BC-C5AC-3542-8F8A-AECF1B83CA54}"/>
              </a:ext>
            </a:extLst>
          </p:cNvPr>
          <p:cNvSpPr/>
          <p:nvPr/>
        </p:nvSpPr>
        <p:spPr>
          <a:xfrm>
            <a:off x="884900" y="17339503"/>
            <a:ext cx="12801603" cy="4797739"/>
          </a:xfrm>
          <a:prstGeom prst="rect">
            <a:avLst/>
          </a:prstGeom>
          <a:solidFill>
            <a:srgbClr val="44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C56DA24-2555-3042-A702-7DF72C1B0013}"/>
              </a:ext>
            </a:extLst>
          </p:cNvPr>
          <p:cNvSpPr txBox="1"/>
          <p:nvPr/>
        </p:nvSpPr>
        <p:spPr>
          <a:xfrm>
            <a:off x="2240201" y="17461809"/>
            <a:ext cx="10972879" cy="4462760"/>
          </a:xfrm>
          <a:prstGeom prst="rect">
            <a:avLst/>
          </a:prstGeom>
          <a:noFill/>
        </p:spPr>
        <p:txBody>
          <a:bodyPr wrap="square" rtlCol="0">
            <a:spAutoFit/>
          </a:bodyPr>
          <a:lstStyle/>
          <a:p>
            <a:pPr algn="just"/>
            <a:r>
              <a:rPr lang="en-US" sz="4400" b="1" dirty="0">
                <a:solidFill>
                  <a:schemeClr val="bg1"/>
                </a:solidFill>
                <a:latin typeface="Avenir Roman" panose="02000503020000020003" pitchFamily="2" charset="0"/>
              </a:rPr>
              <a:t>Main findings</a:t>
            </a:r>
          </a:p>
          <a:p>
            <a:pPr algn="just"/>
            <a:r>
              <a:rPr lang="en-US" sz="4000" dirty="0">
                <a:solidFill>
                  <a:schemeClr val="bg1"/>
                </a:solidFill>
                <a:latin typeface="Avenir Roman" panose="02000503020000020003" pitchFamily="2" charset="0"/>
              </a:rPr>
              <a:t>Free energy calculations reveal the classic Hofmeister ordering of anions and cations in water’s contribution to the solvation free energy with negative values being </a:t>
            </a:r>
            <a:r>
              <a:rPr lang="en-US" sz="4000" i="1" dirty="0" err="1">
                <a:solidFill>
                  <a:schemeClr val="bg1"/>
                </a:solidFill>
                <a:latin typeface="Avenir Roman" panose="02000503020000020003" pitchFamily="2" charset="0"/>
              </a:rPr>
              <a:t>chaotropic</a:t>
            </a:r>
            <a:r>
              <a:rPr lang="en-US" sz="4000" dirty="0">
                <a:solidFill>
                  <a:schemeClr val="bg1"/>
                </a:solidFill>
                <a:latin typeface="Avenir Roman" panose="02000503020000020003" pitchFamily="2" charset="0"/>
              </a:rPr>
              <a:t> salts and positive values being </a:t>
            </a:r>
            <a:r>
              <a:rPr lang="en-US" sz="4000" i="1" dirty="0" err="1">
                <a:solidFill>
                  <a:schemeClr val="bg1"/>
                </a:solidFill>
                <a:latin typeface="Avenir Roman" panose="02000503020000020003" pitchFamily="2" charset="0"/>
              </a:rPr>
              <a:t>kosmotropic</a:t>
            </a:r>
            <a:r>
              <a:rPr lang="en-US" sz="4000" dirty="0">
                <a:solidFill>
                  <a:schemeClr val="bg1"/>
                </a:solidFill>
                <a:latin typeface="Avenir Roman" panose="02000503020000020003" pitchFamily="2" charset="0"/>
              </a:rPr>
              <a:t> salts.</a:t>
            </a:r>
          </a:p>
        </p:txBody>
      </p:sp>
      <p:grpSp>
        <p:nvGrpSpPr>
          <p:cNvPr id="57" name="Group 56">
            <a:extLst>
              <a:ext uri="{FF2B5EF4-FFF2-40B4-BE49-F238E27FC236}">
                <a16:creationId xmlns:a16="http://schemas.microsoft.com/office/drawing/2014/main" id="{17F71E29-28F2-B442-983E-75AF64A4E73B}"/>
              </a:ext>
            </a:extLst>
          </p:cNvPr>
          <p:cNvGrpSpPr>
            <a:grpSpLocks noChangeAspect="1"/>
          </p:cNvGrpSpPr>
          <p:nvPr/>
        </p:nvGrpSpPr>
        <p:grpSpPr>
          <a:xfrm>
            <a:off x="1090080" y="17726636"/>
            <a:ext cx="935064" cy="675562"/>
            <a:chOff x="18449999" y="23254111"/>
            <a:chExt cx="2610347" cy="1885914"/>
          </a:xfrm>
        </p:grpSpPr>
        <p:sp>
          <p:nvSpPr>
            <p:cNvPr id="58" name="Rectangle 57">
              <a:extLst>
                <a:ext uri="{FF2B5EF4-FFF2-40B4-BE49-F238E27FC236}">
                  <a16:creationId xmlns:a16="http://schemas.microsoft.com/office/drawing/2014/main" id="{707419B6-5841-574B-9B51-CBEC0CD97DD2}"/>
                </a:ext>
              </a:extLst>
            </p:cNvPr>
            <p:cNvSpPr/>
            <p:nvPr/>
          </p:nvSpPr>
          <p:spPr>
            <a:xfrm rot="18958962" flipH="1">
              <a:off x="19086539" y="23594471"/>
              <a:ext cx="231721" cy="914400"/>
            </a:xfrm>
            <a:prstGeom prst="rect">
              <a:avLst/>
            </a:prstGeom>
            <a:solidFill>
              <a:schemeClr val="accent2"/>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Rectangle 58">
              <a:extLst>
                <a:ext uri="{FF2B5EF4-FFF2-40B4-BE49-F238E27FC236}">
                  <a16:creationId xmlns:a16="http://schemas.microsoft.com/office/drawing/2014/main" id="{2A8625B3-CABA-9744-BC28-60DCE3BC4890}"/>
                </a:ext>
              </a:extLst>
            </p:cNvPr>
            <p:cNvSpPr/>
            <p:nvPr/>
          </p:nvSpPr>
          <p:spPr>
            <a:xfrm rot="2641038">
              <a:off x="20087694" y="23712933"/>
              <a:ext cx="231721" cy="914400"/>
            </a:xfrm>
            <a:prstGeom prst="rect">
              <a:avLst/>
            </a:prstGeom>
            <a:solidFill>
              <a:schemeClr val="accent2"/>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0" name="Oval 59">
              <a:extLst>
                <a:ext uri="{FF2B5EF4-FFF2-40B4-BE49-F238E27FC236}">
                  <a16:creationId xmlns:a16="http://schemas.microsoft.com/office/drawing/2014/main" id="{D50B0ED4-C644-A047-9C71-2CFE0D6EDC99}"/>
                </a:ext>
              </a:extLst>
            </p:cNvPr>
            <p:cNvSpPr>
              <a:spLocks noChangeAspect="1"/>
            </p:cNvSpPr>
            <p:nvPr/>
          </p:nvSpPr>
          <p:spPr>
            <a:xfrm>
              <a:off x="19202400" y="24068314"/>
              <a:ext cx="1071711" cy="107171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sp>
          <p:nvSpPr>
            <p:cNvPr id="61" name="Oval 60">
              <a:extLst>
                <a:ext uri="{FF2B5EF4-FFF2-40B4-BE49-F238E27FC236}">
                  <a16:creationId xmlns:a16="http://schemas.microsoft.com/office/drawing/2014/main" id="{D15B4C47-13BA-FA49-8051-4D5022D92D14}"/>
                </a:ext>
              </a:extLst>
            </p:cNvPr>
            <p:cNvSpPr>
              <a:spLocks noChangeAspect="1"/>
            </p:cNvSpPr>
            <p:nvPr/>
          </p:nvSpPr>
          <p:spPr>
            <a:xfrm>
              <a:off x="18449999" y="23254111"/>
              <a:ext cx="752401" cy="75240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sp>
          <p:nvSpPr>
            <p:cNvPr id="62" name="Oval 61">
              <a:extLst>
                <a:ext uri="{FF2B5EF4-FFF2-40B4-BE49-F238E27FC236}">
                  <a16:creationId xmlns:a16="http://schemas.microsoft.com/office/drawing/2014/main" id="{CDD88EB1-BCF7-C84F-8224-6B98829CF364}"/>
                </a:ext>
              </a:extLst>
            </p:cNvPr>
            <p:cNvSpPr>
              <a:spLocks noChangeAspect="1"/>
            </p:cNvSpPr>
            <p:nvPr/>
          </p:nvSpPr>
          <p:spPr>
            <a:xfrm>
              <a:off x="20307945" y="23254111"/>
              <a:ext cx="752401" cy="75240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grpSp>
      <p:grpSp>
        <p:nvGrpSpPr>
          <p:cNvPr id="65" name="Group 64">
            <a:extLst>
              <a:ext uri="{FF2B5EF4-FFF2-40B4-BE49-F238E27FC236}">
                <a16:creationId xmlns:a16="http://schemas.microsoft.com/office/drawing/2014/main" id="{CD22A3CF-0095-A54F-9E62-4AB363A7B816}"/>
              </a:ext>
            </a:extLst>
          </p:cNvPr>
          <p:cNvGrpSpPr>
            <a:grpSpLocks noChangeAspect="1"/>
          </p:cNvGrpSpPr>
          <p:nvPr/>
        </p:nvGrpSpPr>
        <p:grpSpPr>
          <a:xfrm>
            <a:off x="1090080" y="22795223"/>
            <a:ext cx="935064" cy="675562"/>
            <a:chOff x="18449999" y="23254111"/>
            <a:chExt cx="2610347" cy="1885914"/>
          </a:xfrm>
        </p:grpSpPr>
        <p:sp>
          <p:nvSpPr>
            <p:cNvPr id="66" name="Rectangle 65">
              <a:extLst>
                <a:ext uri="{FF2B5EF4-FFF2-40B4-BE49-F238E27FC236}">
                  <a16:creationId xmlns:a16="http://schemas.microsoft.com/office/drawing/2014/main" id="{BED71729-8C69-F446-92D5-C3B31A06F856}"/>
                </a:ext>
              </a:extLst>
            </p:cNvPr>
            <p:cNvSpPr/>
            <p:nvPr/>
          </p:nvSpPr>
          <p:spPr>
            <a:xfrm rot="18958962" flipH="1">
              <a:off x="19086539" y="23594471"/>
              <a:ext cx="231721" cy="914400"/>
            </a:xfrm>
            <a:prstGeom prst="rect">
              <a:avLst/>
            </a:prstGeom>
            <a:solidFill>
              <a:schemeClr val="accent2"/>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7" name="Rectangle 66">
              <a:extLst>
                <a:ext uri="{FF2B5EF4-FFF2-40B4-BE49-F238E27FC236}">
                  <a16:creationId xmlns:a16="http://schemas.microsoft.com/office/drawing/2014/main" id="{5B30D246-0DB4-1A40-B12B-387F7793787E}"/>
                </a:ext>
              </a:extLst>
            </p:cNvPr>
            <p:cNvSpPr/>
            <p:nvPr/>
          </p:nvSpPr>
          <p:spPr>
            <a:xfrm rot="2641038">
              <a:off x="20087694" y="23712933"/>
              <a:ext cx="231721" cy="914400"/>
            </a:xfrm>
            <a:prstGeom prst="rect">
              <a:avLst/>
            </a:prstGeom>
            <a:solidFill>
              <a:schemeClr val="accent2"/>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8" name="Oval 67">
              <a:extLst>
                <a:ext uri="{FF2B5EF4-FFF2-40B4-BE49-F238E27FC236}">
                  <a16:creationId xmlns:a16="http://schemas.microsoft.com/office/drawing/2014/main" id="{4DA33F4F-A45B-9747-9D41-EA758F2D3D08}"/>
                </a:ext>
              </a:extLst>
            </p:cNvPr>
            <p:cNvSpPr>
              <a:spLocks noChangeAspect="1"/>
            </p:cNvSpPr>
            <p:nvPr/>
          </p:nvSpPr>
          <p:spPr>
            <a:xfrm>
              <a:off x="19202400" y="24068314"/>
              <a:ext cx="1071711" cy="107171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sp>
          <p:nvSpPr>
            <p:cNvPr id="69" name="Oval 68">
              <a:extLst>
                <a:ext uri="{FF2B5EF4-FFF2-40B4-BE49-F238E27FC236}">
                  <a16:creationId xmlns:a16="http://schemas.microsoft.com/office/drawing/2014/main" id="{EED0D402-E051-224D-AFCB-6A851B2FEF67}"/>
                </a:ext>
              </a:extLst>
            </p:cNvPr>
            <p:cNvSpPr>
              <a:spLocks noChangeAspect="1"/>
            </p:cNvSpPr>
            <p:nvPr/>
          </p:nvSpPr>
          <p:spPr>
            <a:xfrm>
              <a:off x="18449999" y="23254111"/>
              <a:ext cx="752401" cy="75240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sp>
          <p:nvSpPr>
            <p:cNvPr id="70" name="Oval 69">
              <a:extLst>
                <a:ext uri="{FF2B5EF4-FFF2-40B4-BE49-F238E27FC236}">
                  <a16:creationId xmlns:a16="http://schemas.microsoft.com/office/drawing/2014/main" id="{CA792571-AD73-074D-8323-EE9857CC05A4}"/>
                </a:ext>
              </a:extLst>
            </p:cNvPr>
            <p:cNvSpPr>
              <a:spLocks noChangeAspect="1"/>
            </p:cNvSpPr>
            <p:nvPr/>
          </p:nvSpPr>
          <p:spPr>
            <a:xfrm>
              <a:off x="20307945" y="23254111"/>
              <a:ext cx="752401" cy="75240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grpSp>
      <p:grpSp>
        <p:nvGrpSpPr>
          <p:cNvPr id="89" name="Group 88">
            <a:extLst>
              <a:ext uri="{FF2B5EF4-FFF2-40B4-BE49-F238E27FC236}">
                <a16:creationId xmlns:a16="http://schemas.microsoft.com/office/drawing/2014/main" id="{06BC9CF5-0FFD-2B45-ADAA-A0E7B61F7A47}"/>
              </a:ext>
            </a:extLst>
          </p:cNvPr>
          <p:cNvGrpSpPr>
            <a:grpSpLocks noChangeAspect="1"/>
          </p:cNvGrpSpPr>
          <p:nvPr/>
        </p:nvGrpSpPr>
        <p:grpSpPr>
          <a:xfrm>
            <a:off x="1117971" y="35593593"/>
            <a:ext cx="935064" cy="675562"/>
            <a:chOff x="18449999" y="23254111"/>
            <a:chExt cx="2610347" cy="1885914"/>
          </a:xfrm>
        </p:grpSpPr>
        <p:sp>
          <p:nvSpPr>
            <p:cNvPr id="90" name="Rectangle 89">
              <a:extLst>
                <a:ext uri="{FF2B5EF4-FFF2-40B4-BE49-F238E27FC236}">
                  <a16:creationId xmlns:a16="http://schemas.microsoft.com/office/drawing/2014/main" id="{66DAF1D9-6518-284A-BDEB-E4FCF3CC2CD5}"/>
                </a:ext>
              </a:extLst>
            </p:cNvPr>
            <p:cNvSpPr/>
            <p:nvPr/>
          </p:nvSpPr>
          <p:spPr>
            <a:xfrm rot="18958962" flipH="1">
              <a:off x="19086539" y="23594471"/>
              <a:ext cx="231721" cy="914400"/>
            </a:xfrm>
            <a:prstGeom prst="rect">
              <a:avLst/>
            </a:prstGeom>
            <a:solidFill>
              <a:schemeClr val="accent2"/>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Rectangle 90">
              <a:extLst>
                <a:ext uri="{FF2B5EF4-FFF2-40B4-BE49-F238E27FC236}">
                  <a16:creationId xmlns:a16="http://schemas.microsoft.com/office/drawing/2014/main" id="{7E2D0F4A-D4A8-6B41-9DCE-A2B90AE6475F}"/>
                </a:ext>
              </a:extLst>
            </p:cNvPr>
            <p:cNvSpPr/>
            <p:nvPr/>
          </p:nvSpPr>
          <p:spPr>
            <a:xfrm rot="2641038">
              <a:off x="20087694" y="23712933"/>
              <a:ext cx="231721" cy="914400"/>
            </a:xfrm>
            <a:prstGeom prst="rect">
              <a:avLst/>
            </a:prstGeom>
            <a:solidFill>
              <a:schemeClr val="accent2"/>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77745F47-B6A3-5349-80D9-3C7BE4F061D1}"/>
                </a:ext>
              </a:extLst>
            </p:cNvPr>
            <p:cNvSpPr>
              <a:spLocks noChangeAspect="1"/>
            </p:cNvSpPr>
            <p:nvPr/>
          </p:nvSpPr>
          <p:spPr>
            <a:xfrm>
              <a:off x="19202400" y="24068314"/>
              <a:ext cx="1071711" cy="107171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sp>
          <p:nvSpPr>
            <p:cNvPr id="93" name="Oval 92">
              <a:extLst>
                <a:ext uri="{FF2B5EF4-FFF2-40B4-BE49-F238E27FC236}">
                  <a16:creationId xmlns:a16="http://schemas.microsoft.com/office/drawing/2014/main" id="{22C499C2-3659-204F-B1F8-9F2B5AEDEB5C}"/>
                </a:ext>
              </a:extLst>
            </p:cNvPr>
            <p:cNvSpPr>
              <a:spLocks noChangeAspect="1"/>
            </p:cNvSpPr>
            <p:nvPr/>
          </p:nvSpPr>
          <p:spPr>
            <a:xfrm>
              <a:off x="18449999" y="23254111"/>
              <a:ext cx="752401" cy="75240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sp>
          <p:nvSpPr>
            <p:cNvPr id="94" name="Oval 93">
              <a:extLst>
                <a:ext uri="{FF2B5EF4-FFF2-40B4-BE49-F238E27FC236}">
                  <a16:creationId xmlns:a16="http://schemas.microsoft.com/office/drawing/2014/main" id="{7D822AA2-6DF0-D84E-A9F4-EAACD78E0D24}"/>
                </a:ext>
              </a:extLst>
            </p:cNvPr>
            <p:cNvSpPr>
              <a:spLocks noChangeAspect="1"/>
            </p:cNvSpPr>
            <p:nvPr/>
          </p:nvSpPr>
          <p:spPr>
            <a:xfrm>
              <a:off x="20307945" y="23254111"/>
              <a:ext cx="752401" cy="752401"/>
            </a:xfrm>
            <a:prstGeom prst="ellipse">
              <a:avLst/>
            </a:prstGeom>
            <a:solidFill>
              <a:schemeClr val="accent2"/>
            </a:solidFill>
            <a:scene3d>
              <a:camera prst="orthographicFront">
                <a:rot lat="0" lon="0" rev="0"/>
              </a:camera>
              <a:lightRig rig="threePt" dir="t"/>
            </a:scene3d>
            <a:sp3d>
              <a:bevelT w="2273300" h="2273300" prst="artDeco"/>
              <a:bevelB w="2273300" h="2273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7200" dirty="0"/>
            </a:p>
          </p:txBody>
        </p:sp>
      </p:grpSp>
      <p:pic>
        <p:nvPicPr>
          <p:cNvPr id="105" name="Graphic 104">
            <a:extLst>
              <a:ext uri="{FF2B5EF4-FFF2-40B4-BE49-F238E27FC236}">
                <a16:creationId xmlns:a16="http://schemas.microsoft.com/office/drawing/2014/main" id="{25446FFD-C496-1140-91A4-74FF890DFE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5250" y="38731059"/>
            <a:ext cx="15757966" cy="1937455"/>
          </a:xfrm>
          <a:prstGeom prst="rect">
            <a:avLst/>
          </a:prstGeom>
        </p:spPr>
      </p:pic>
      <p:grpSp>
        <p:nvGrpSpPr>
          <p:cNvPr id="146" name="Group 145">
            <a:extLst>
              <a:ext uri="{FF2B5EF4-FFF2-40B4-BE49-F238E27FC236}">
                <a16:creationId xmlns:a16="http://schemas.microsoft.com/office/drawing/2014/main" id="{C780C0BD-26BA-6147-B417-28CF953499DB}"/>
              </a:ext>
            </a:extLst>
          </p:cNvPr>
          <p:cNvGrpSpPr/>
          <p:nvPr/>
        </p:nvGrpSpPr>
        <p:grpSpPr>
          <a:xfrm>
            <a:off x="14017554" y="17376465"/>
            <a:ext cx="15523879" cy="6468283"/>
            <a:chOff x="14017554" y="17376465"/>
            <a:chExt cx="15523879" cy="6468283"/>
          </a:xfrm>
        </p:grpSpPr>
        <p:pic>
          <p:nvPicPr>
            <p:cNvPr id="34" name="Picture 33">
              <a:extLst>
                <a:ext uri="{FF2B5EF4-FFF2-40B4-BE49-F238E27FC236}">
                  <a16:creationId xmlns:a16="http://schemas.microsoft.com/office/drawing/2014/main" id="{42D99A97-AC86-9545-8C48-A53FD041FBCB}"/>
                </a:ext>
              </a:extLst>
            </p:cNvPr>
            <p:cNvPicPr>
              <a:picLocks noChangeAspect="1"/>
            </p:cNvPicPr>
            <p:nvPr/>
          </p:nvPicPr>
          <p:blipFill>
            <a:blip r:embed="rId6"/>
            <a:stretch>
              <a:fillRect/>
            </a:stretch>
          </p:blipFill>
          <p:spPr>
            <a:xfrm>
              <a:off x="14017554" y="17376465"/>
              <a:ext cx="15523879" cy="6468283"/>
            </a:xfrm>
            <a:prstGeom prst="rect">
              <a:avLst/>
            </a:prstGeom>
          </p:spPr>
        </p:pic>
        <p:sp>
          <p:nvSpPr>
            <p:cNvPr id="114" name="Rectangle 113">
              <a:extLst>
                <a:ext uri="{FF2B5EF4-FFF2-40B4-BE49-F238E27FC236}">
                  <a16:creationId xmlns:a16="http://schemas.microsoft.com/office/drawing/2014/main" id="{2696834F-62A6-AC4E-865C-A6649C963B18}"/>
                </a:ext>
              </a:extLst>
            </p:cNvPr>
            <p:cNvSpPr/>
            <p:nvPr/>
          </p:nvSpPr>
          <p:spPr>
            <a:xfrm>
              <a:off x="16412281" y="20907509"/>
              <a:ext cx="2976584" cy="769441"/>
            </a:xfrm>
            <a:prstGeom prst="rect">
              <a:avLst/>
            </a:prstGeom>
          </p:spPr>
          <p:txBody>
            <a:bodyPr wrap="none">
              <a:spAutoFit/>
            </a:bodyPr>
            <a:lstStyle/>
            <a:p>
              <a:r>
                <a:rPr lang="en-US" sz="4400" i="1" dirty="0" err="1">
                  <a:solidFill>
                    <a:schemeClr val="bg1"/>
                  </a:solidFill>
                  <a:latin typeface="Avenir Roman" panose="02000503020000020003" pitchFamily="2" charset="0"/>
                </a:rPr>
                <a:t>Chaotropic</a:t>
              </a:r>
              <a:endParaRPr lang="da-DK" sz="4400" dirty="0"/>
            </a:p>
          </p:txBody>
        </p:sp>
        <p:sp>
          <p:nvSpPr>
            <p:cNvPr id="115" name="Rectangle 114">
              <a:extLst>
                <a:ext uri="{FF2B5EF4-FFF2-40B4-BE49-F238E27FC236}">
                  <a16:creationId xmlns:a16="http://schemas.microsoft.com/office/drawing/2014/main" id="{5185A883-A5DF-5642-B98B-EFD60AB63974}"/>
                </a:ext>
              </a:extLst>
            </p:cNvPr>
            <p:cNvSpPr/>
            <p:nvPr/>
          </p:nvSpPr>
          <p:spPr>
            <a:xfrm>
              <a:off x="24702841" y="18001930"/>
              <a:ext cx="3383747" cy="769441"/>
            </a:xfrm>
            <a:prstGeom prst="rect">
              <a:avLst/>
            </a:prstGeom>
          </p:spPr>
          <p:txBody>
            <a:bodyPr wrap="none">
              <a:spAutoFit/>
            </a:bodyPr>
            <a:lstStyle/>
            <a:p>
              <a:r>
                <a:rPr lang="en-US" sz="4400" i="1" dirty="0" err="1">
                  <a:solidFill>
                    <a:schemeClr val="bg1"/>
                  </a:solidFill>
                  <a:latin typeface="Avenir Roman" panose="02000503020000020003" pitchFamily="2" charset="0"/>
                </a:rPr>
                <a:t>Kosmotropic</a:t>
              </a:r>
              <a:endParaRPr lang="da-DK" sz="4400" dirty="0"/>
            </a:p>
          </p:txBody>
        </p:sp>
      </p:grpSp>
      <p:grpSp>
        <p:nvGrpSpPr>
          <p:cNvPr id="153" name="Group 152">
            <a:extLst>
              <a:ext uri="{FF2B5EF4-FFF2-40B4-BE49-F238E27FC236}">
                <a16:creationId xmlns:a16="http://schemas.microsoft.com/office/drawing/2014/main" id="{A2F15EF7-DCB8-B548-A0EB-092BAAAB2F26}"/>
              </a:ext>
            </a:extLst>
          </p:cNvPr>
          <p:cNvGrpSpPr>
            <a:grpSpLocks noChangeAspect="1"/>
          </p:cNvGrpSpPr>
          <p:nvPr/>
        </p:nvGrpSpPr>
        <p:grpSpPr>
          <a:xfrm>
            <a:off x="884900" y="25740551"/>
            <a:ext cx="13028814" cy="9223421"/>
            <a:chOff x="884900" y="24877723"/>
            <a:chExt cx="14000205" cy="9911093"/>
          </a:xfrm>
        </p:grpSpPr>
        <p:pic>
          <p:nvPicPr>
            <p:cNvPr id="113" name="Picture 112">
              <a:extLst>
                <a:ext uri="{FF2B5EF4-FFF2-40B4-BE49-F238E27FC236}">
                  <a16:creationId xmlns:a16="http://schemas.microsoft.com/office/drawing/2014/main" id="{49AE6378-C6AD-6544-925B-2BE9BCF07176}"/>
                </a:ext>
              </a:extLst>
            </p:cNvPr>
            <p:cNvPicPr>
              <a:picLocks noChangeAspect="1"/>
            </p:cNvPicPr>
            <p:nvPr/>
          </p:nvPicPr>
          <p:blipFill>
            <a:blip r:embed="rId7"/>
            <a:stretch>
              <a:fillRect/>
            </a:stretch>
          </p:blipFill>
          <p:spPr>
            <a:xfrm>
              <a:off x="884900" y="24877723"/>
              <a:ext cx="14000205" cy="9911093"/>
            </a:xfrm>
            <a:prstGeom prst="rect">
              <a:avLst/>
            </a:prstGeom>
          </p:spPr>
        </p:pic>
        <p:sp>
          <p:nvSpPr>
            <p:cNvPr id="116" name="Rectangle 115">
              <a:extLst>
                <a:ext uri="{FF2B5EF4-FFF2-40B4-BE49-F238E27FC236}">
                  <a16:creationId xmlns:a16="http://schemas.microsoft.com/office/drawing/2014/main" id="{0EB64F91-3FEA-1743-BF02-624DCD647E93}"/>
                </a:ext>
              </a:extLst>
            </p:cNvPr>
            <p:cNvSpPr/>
            <p:nvPr/>
          </p:nvSpPr>
          <p:spPr>
            <a:xfrm>
              <a:off x="2442596" y="24931877"/>
              <a:ext cx="10931117" cy="365776"/>
            </a:xfrm>
            <a:prstGeom prst="rect">
              <a:avLst/>
            </a:prstGeom>
            <a:solidFill>
              <a:srgbClr val="27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7" name="Rectangle 116">
              <a:extLst>
                <a:ext uri="{FF2B5EF4-FFF2-40B4-BE49-F238E27FC236}">
                  <a16:creationId xmlns:a16="http://schemas.microsoft.com/office/drawing/2014/main" id="{4A435A8B-6827-6F4C-AAD4-204B4853CDB3}"/>
                </a:ext>
              </a:extLst>
            </p:cNvPr>
            <p:cNvSpPr/>
            <p:nvPr/>
          </p:nvSpPr>
          <p:spPr>
            <a:xfrm rot="5400000">
              <a:off x="9499613" y="28822950"/>
              <a:ext cx="8060989" cy="312789"/>
            </a:xfrm>
            <a:prstGeom prst="rect">
              <a:avLst/>
            </a:prstGeom>
            <a:solidFill>
              <a:srgbClr val="27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18" name="Rectangle 117">
            <a:extLst>
              <a:ext uri="{FF2B5EF4-FFF2-40B4-BE49-F238E27FC236}">
                <a16:creationId xmlns:a16="http://schemas.microsoft.com/office/drawing/2014/main" id="{A93CE58E-D7D9-5947-B3C8-A93F924FF3D6}"/>
              </a:ext>
            </a:extLst>
          </p:cNvPr>
          <p:cNvSpPr/>
          <p:nvPr/>
        </p:nvSpPr>
        <p:spPr>
          <a:xfrm rot="5400000">
            <a:off x="24828197" y="18690040"/>
            <a:ext cx="9487406" cy="504218"/>
          </a:xfrm>
          <a:prstGeom prst="rect">
            <a:avLst/>
          </a:prstGeom>
          <a:solidFill>
            <a:srgbClr val="272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2" name="TextBox 151">
            <a:extLst>
              <a:ext uri="{FF2B5EF4-FFF2-40B4-BE49-F238E27FC236}">
                <a16:creationId xmlns:a16="http://schemas.microsoft.com/office/drawing/2014/main" id="{07793707-6A2C-F04F-B0CB-A4CCE8F1EDE4}"/>
              </a:ext>
            </a:extLst>
          </p:cNvPr>
          <p:cNvSpPr txBox="1"/>
          <p:nvPr/>
        </p:nvSpPr>
        <p:spPr>
          <a:xfrm>
            <a:off x="16231525" y="23990572"/>
            <a:ext cx="13088265" cy="1938992"/>
          </a:xfrm>
          <a:prstGeom prst="rect">
            <a:avLst/>
          </a:prstGeom>
          <a:noFill/>
        </p:spPr>
        <p:txBody>
          <a:bodyPr wrap="square" rtlCol="0">
            <a:spAutoFit/>
          </a:bodyPr>
          <a:lstStyle/>
          <a:p>
            <a:pPr algn="just"/>
            <a:r>
              <a:rPr lang="en-US" sz="4000" i="1" dirty="0">
                <a:solidFill>
                  <a:schemeClr val="bg1"/>
                </a:solidFill>
                <a:latin typeface="Avenir Roman" panose="02000503020000020003" pitchFamily="2" charset="0"/>
              </a:rPr>
              <a:t>How many solvation shells are energetically affected will be answered in the near future by RDF conditional solvation free energy calculations…    </a:t>
            </a:r>
            <a:endParaRPr lang="en-US" sz="4400" b="1" i="1" dirty="0">
              <a:solidFill>
                <a:schemeClr val="bg1"/>
              </a:solidFill>
              <a:latin typeface="Avenir Roman" panose="02000503020000020003" pitchFamily="2" charset="0"/>
            </a:endParaRPr>
          </a:p>
        </p:txBody>
      </p:sp>
      <p:sp>
        <p:nvSpPr>
          <p:cNvPr id="64" name="TextBox 63">
            <a:extLst>
              <a:ext uri="{FF2B5EF4-FFF2-40B4-BE49-F238E27FC236}">
                <a16:creationId xmlns:a16="http://schemas.microsoft.com/office/drawing/2014/main" id="{B3CB0375-824C-A74A-9CDE-6A65BB22951D}"/>
              </a:ext>
            </a:extLst>
          </p:cNvPr>
          <p:cNvSpPr txBox="1"/>
          <p:nvPr/>
        </p:nvSpPr>
        <p:spPr>
          <a:xfrm>
            <a:off x="2240200" y="22528412"/>
            <a:ext cx="12541709" cy="3231654"/>
          </a:xfrm>
          <a:prstGeom prst="rect">
            <a:avLst/>
          </a:prstGeom>
          <a:noFill/>
        </p:spPr>
        <p:txBody>
          <a:bodyPr wrap="square" rtlCol="0">
            <a:spAutoFit/>
          </a:bodyPr>
          <a:lstStyle/>
          <a:p>
            <a:pPr algn="just"/>
            <a:r>
              <a:rPr lang="en-US" sz="4400" b="1" dirty="0">
                <a:solidFill>
                  <a:schemeClr val="bg1"/>
                </a:solidFill>
                <a:latin typeface="Avenir Roman" panose="02000503020000020003" pitchFamily="2" charset="0"/>
              </a:rPr>
              <a:t>Data</a:t>
            </a:r>
          </a:p>
          <a:p>
            <a:pPr algn="just"/>
            <a:r>
              <a:rPr lang="en-US" sz="4000" dirty="0">
                <a:solidFill>
                  <a:schemeClr val="bg1"/>
                </a:solidFill>
                <a:latin typeface="Avenir Roman" panose="02000503020000020003" pitchFamily="2" charset="0"/>
              </a:rPr>
              <a:t>In agreement with experimental volumetric measurements  the concentration of water is either increased or deceased by salt and correlates well with the excluded-volume component of water.</a:t>
            </a:r>
          </a:p>
        </p:txBody>
      </p:sp>
      <p:grpSp>
        <p:nvGrpSpPr>
          <p:cNvPr id="168" name="Group 167">
            <a:extLst>
              <a:ext uri="{FF2B5EF4-FFF2-40B4-BE49-F238E27FC236}">
                <a16:creationId xmlns:a16="http://schemas.microsoft.com/office/drawing/2014/main" id="{457D4760-9945-5E42-89F3-2FD9133B3421}"/>
              </a:ext>
            </a:extLst>
          </p:cNvPr>
          <p:cNvGrpSpPr/>
          <p:nvPr/>
        </p:nvGrpSpPr>
        <p:grpSpPr>
          <a:xfrm>
            <a:off x="16267842" y="25929564"/>
            <a:ext cx="8878355" cy="8925653"/>
            <a:chOff x="18336479" y="25929564"/>
            <a:chExt cx="8878355" cy="8925653"/>
          </a:xfrm>
        </p:grpSpPr>
        <p:pic>
          <p:nvPicPr>
            <p:cNvPr id="148" name="Picture 147">
              <a:extLst>
                <a:ext uri="{FF2B5EF4-FFF2-40B4-BE49-F238E27FC236}">
                  <a16:creationId xmlns:a16="http://schemas.microsoft.com/office/drawing/2014/main" id="{05C7D3BD-6A80-B64D-A6DB-3646FDB16FC9}"/>
                </a:ext>
              </a:extLst>
            </p:cNvPr>
            <p:cNvPicPr>
              <a:picLocks noChangeAspect="1"/>
            </p:cNvPicPr>
            <p:nvPr/>
          </p:nvPicPr>
          <p:blipFill rotWithShape="1">
            <a:blip r:embed="rId8"/>
            <a:srcRect l="24142" t="12243" r="22615" b="14148"/>
            <a:stretch/>
          </p:blipFill>
          <p:spPr>
            <a:xfrm>
              <a:off x="18336479" y="25929564"/>
              <a:ext cx="8878355" cy="8925653"/>
            </a:xfrm>
            <a:prstGeom prst="rect">
              <a:avLst/>
            </a:prstGeom>
          </p:spPr>
        </p:pic>
        <p:grpSp>
          <p:nvGrpSpPr>
            <p:cNvPr id="167" name="Group 166">
              <a:extLst>
                <a:ext uri="{FF2B5EF4-FFF2-40B4-BE49-F238E27FC236}">
                  <a16:creationId xmlns:a16="http://schemas.microsoft.com/office/drawing/2014/main" id="{A82542F8-EFB0-6040-9F3B-C4A49864BCDE}"/>
                </a:ext>
              </a:extLst>
            </p:cNvPr>
            <p:cNvGrpSpPr/>
            <p:nvPr/>
          </p:nvGrpSpPr>
          <p:grpSpPr>
            <a:xfrm>
              <a:off x="18677389" y="26357834"/>
              <a:ext cx="8196534" cy="8196534"/>
              <a:chOff x="18677389" y="26357834"/>
              <a:chExt cx="8196534" cy="8196534"/>
            </a:xfrm>
          </p:grpSpPr>
          <p:sp>
            <p:nvSpPr>
              <p:cNvPr id="161" name="Oval 160">
                <a:extLst>
                  <a:ext uri="{FF2B5EF4-FFF2-40B4-BE49-F238E27FC236}">
                    <a16:creationId xmlns:a16="http://schemas.microsoft.com/office/drawing/2014/main" id="{328BD543-9569-414A-8DB1-22BC92250E3D}"/>
                  </a:ext>
                </a:extLst>
              </p:cNvPr>
              <p:cNvSpPr>
                <a:spLocks noChangeAspect="1"/>
              </p:cNvSpPr>
              <p:nvPr/>
            </p:nvSpPr>
            <p:spPr>
              <a:xfrm>
                <a:off x="21053377" y="28708797"/>
                <a:ext cx="3367185" cy="3367185"/>
              </a:xfrm>
              <a:prstGeom prst="ellipse">
                <a:avLst/>
              </a:prstGeom>
              <a:noFill/>
              <a:ln w="127000">
                <a:solidFill>
                  <a:srgbClr val="EF83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2" name="Oval 161">
                <a:extLst>
                  <a:ext uri="{FF2B5EF4-FFF2-40B4-BE49-F238E27FC236}">
                    <a16:creationId xmlns:a16="http://schemas.microsoft.com/office/drawing/2014/main" id="{F00CF071-B017-3543-865F-5632398F7D8B}"/>
                  </a:ext>
                </a:extLst>
              </p:cNvPr>
              <p:cNvSpPr>
                <a:spLocks noChangeAspect="1"/>
              </p:cNvSpPr>
              <p:nvPr/>
            </p:nvSpPr>
            <p:spPr>
              <a:xfrm>
                <a:off x="19780792" y="27436212"/>
                <a:ext cx="5912356" cy="5912356"/>
              </a:xfrm>
              <a:prstGeom prst="ellipse">
                <a:avLst/>
              </a:prstGeom>
              <a:noFill/>
              <a:ln w="127000">
                <a:solidFill>
                  <a:srgbClr val="EF83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3" name="Oval 162">
                <a:extLst>
                  <a:ext uri="{FF2B5EF4-FFF2-40B4-BE49-F238E27FC236}">
                    <a16:creationId xmlns:a16="http://schemas.microsoft.com/office/drawing/2014/main" id="{5ECDE689-5F37-3E41-9639-964AF8A81A3A}"/>
                  </a:ext>
                </a:extLst>
              </p:cNvPr>
              <p:cNvSpPr>
                <a:spLocks noChangeAspect="1"/>
              </p:cNvSpPr>
              <p:nvPr/>
            </p:nvSpPr>
            <p:spPr>
              <a:xfrm>
                <a:off x="18677389" y="26357834"/>
                <a:ext cx="8196534" cy="8196534"/>
              </a:xfrm>
              <a:prstGeom prst="ellipse">
                <a:avLst/>
              </a:prstGeom>
              <a:noFill/>
              <a:ln w="127000">
                <a:solidFill>
                  <a:srgbClr val="EF83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64" name="TextBox 163">
                <a:extLst>
                  <a:ext uri="{FF2B5EF4-FFF2-40B4-BE49-F238E27FC236}">
                    <a16:creationId xmlns:a16="http://schemas.microsoft.com/office/drawing/2014/main" id="{19AD7FC6-6681-BE42-AEB4-4C60A8E864B4}"/>
                  </a:ext>
                </a:extLst>
              </p:cNvPr>
              <p:cNvSpPr txBox="1"/>
              <p:nvPr/>
            </p:nvSpPr>
            <p:spPr>
              <a:xfrm>
                <a:off x="21053377" y="29644375"/>
                <a:ext cx="821000"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algn="just"/>
                <a:r>
                  <a:rPr lang="en-US" sz="4000" b="1" dirty="0">
                    <a:solidFill>
                      <a:schemeClr val="bg1"/>
                    </a:solidFill>
                    <a:latin typeface="Avenir Roman" panose="02000503020000020003" pitchFamily="2" charset="0"/>
                  </a:rPr>
                  <a:t>S1</a:t>
                </a:r>
                <a:endParaRPr lang="en-US" sz="4400" b="1" dirty="0">
                  <a:solidFill>
                    <a:schemeClr val="bg1"/>
                  </a:solidFill>
                  <a:latin typeface="Avenir Roman" panose="02000503020000020003" pitchFamily="2" charset="0"/>
                </a:endParaRPr>
              </a:p>
            </p:txBody>
          </p:sp>
          <p:sp>
            <p:nvSpPr>
              <p:cNvPr id="165" name="TextBox 164">
                <a:extLst>
                  <a:ext uri="{FF2B5EF4-FFF2-40B4-BE49-F238E27FC236}">
                    <a16:creationId xmlns:a16="http://schemas.microsoft.com/office/drawing/2014/main" id="{E28C4363-DC8B-B345-8593-03B2DE965ADC}"/>
                  </a:ext>
                </a:extLst>
              </p:cNvPr>
              <p:cNvSpPr txBox="1"/>
              <p:nvPr/>
            </p:nvSpPr>
            <p:spPr>
              <a:xfrm>
                <a:off x="20061922" y="28936489"/>
                <a:ext cx="821000"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algn="just"/>
                <a:r>
                  <a:rPr lang="en-US" sz="4000" b="1" dirty="0">
                    <a:solidFill>
                      <a:schemeClr val="bg1"/>
                    </a:solidFill>
                    <a:latin typeface="Avenir Roman" panose="02000503020000020003" pitchFamily="2" charset="0"/>
                  </a:rPr>
                  <a:t>S2</a:t>
                </a:r>
                <a:endParaRPr lang="en-US" sz="4400" b="1" dirty="0">
                  <a:solidFill>
                    <a:schemeClr val="bg1"/>
                  </a:solidFill>
                  <a:latin typeface="Avenir Roman" panose="02000503020000020003" pitchFamily="2" charset="0"/>
                </a:endParaRPr>
              </a:p>
            </p:txBody>
          </p:sp>
          <p:sp>
            <p:nvSpPr>
              <p:cNvPr id="166" name="TextBox 165">
                <a:extLst>
                  <a:ext uri="{FF2B5EF4-FFF2-40B4-BE49-F238E27FC236}">
                    <a16:creationId xmlns:a16="http://schemas.microsoft.com/office/drawing/2014/main" id="{F3F90483-9CF2-D441-8FC8-500C7862CA83}"/>
                  </a:ext>
                </a:extLst>
              </p:cNvPr>
              <p:cNvSpPr txBox="1"/>
              <p:nvPr/>
            </p:nvSpPr>
            <p:spPr>
              <a:xfrm>
                <a:off x="19150926" y="28228603"/>
                <a:ext cx="821000"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algn="just"/>
                <a:r>
                  <a:rPr lang="en-US" sz="4000" b="1" dirty="0">
                    <a:solidFill>
                      <a:schemeClr val="bg1"/>
                    </a:solidFill>
                    <a:latin typeface="Avenir Roman" panose="02000503020000020003" pitchFamily="2" charset="0"/>
                  </a:rPr>
                  <a:t>S3</a:t>
                </a:r>
                <a:endParaRPr lang="en-US" sz="4400" b="1" dirty="0">
                  <a:solidFill>
                    <a:schemeClr val="bg1"/>
                  </a:solidFill>
                  <a:latin typeface="Avenir Roman" panose="02000503020000020003" pitchFamily="2" charset="0"/>
                </a:endParaRPr>
              </a:p>
            </p:txBody>
          </p:sp>
        </p:grpSp>
      </p:grpSp>
      <p:pic>
        <p:nvPicPr>
          <p:cNvPr id="172" name="Graphic 171">
            <a:extLst>
              <a:ext uri="{FF2B5EF4-FFF2-40B4-BE49-F238E27FC236}">
                <a16:creationId xmlns:a16="http://schemas.microsoft.com/office/drawing/2014/main" id="{23DF266C-B480-434C-9598-BD3B209648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56191" y="40951584"/>
            <a:ext cx="538588" cy="440663"/>
          </a:xfrm>
          <a:prstGeom prst="rect">
            <a:avLst/>
          </a:prstGeom>
        </p:spPr>
      </p:pic>
      <p:pic>
        <p:nvPicPr>
          <p:cNvPr id="174" name="Graphic 173">
            <a:extLst>
              <a:ext uri="{FF2B5EF4-FFF2-40B4-BE49-F238E27FC236}">
                <a16:creationId xmlns:a16="http://schemas.microsoft.com/office/drawing/2014/main" id="{209BBC67-7363-734A-B3FA-C79A8624D5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427327" y="29575452"/>
            <a:ext cx="3892463" cy="1633874"/>
          </a:xfrm>
          <a:prstGeom prst="rect">
            <a:avLst/>
          </a:prstGeom>
        </p:spPr>
      </p:pic>
    </p:spTree>
    <p:extLst>
      <p:ext uri="{BB962C8B-B14F-4D97-AF65-F5344CB8AC3E}">
        <p14:creationId xmlns:p14="http://schemas.microsoft.com/office/powerpoint/2010/main" val="41753910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970</TotalTime>
  <Words>369</Words>
  <Application>Microsoft Macintosh PowerPoint</Application>
  <PresentationFormat>Custom</PresentationFormat>
  <Paragraphs>27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 Roman</vt:lpstr>
      <vt:lpstr>Calibri</vt:lpstr>
      <vt:lpstr>Calibri Light</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57</cp:revision>
  <cp:lastPrinted>2023-06-09T14:32:58Z</cp:lastPrinted>
  <dcterms:created xsi:type="dcterms:W3CDTF">2023-06-08T09:16:07Z</dcterms:created>
  <dcterms:modified xsi:type="dcterms:W3CDTF">2023-06-09T14:37:48Z</dcterms:modified>
</cp:coreProperties>
</file>